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  <p:sldMasterId id="2147483716" r:id="rId2"/>
    <p:sldMasterId id="2147483728" r:id="rId3"/>
    <p:sldMasterId id="2147483740" r:id="rId4"/>
  </p:sldMasterIdLst>
  <p:sldIdLst>
    <p:sldId id="256" r:id="rId5"/>
    <p:sldId id="278" r:id="rId6"/>
    <p:sldId id="290" r:id="rId7"/>
    <p:sldId id="288" r:id="rId8"/>
    <p:sldId id="279" r:id="rId9"/>
    <p:sldId id="289" r:id="rId10"/>
    <p:sldId id="291" r:id="rId11"/>
    <p:sldId id="284" r:id="rId12"/>
    <p:sldId id="293" r:id="rId13"/>
    <p:sldId id="292" r:id="rId14"/>
    <p:sldId id="295" r:id="rId15"/>
    <p:sldId id="296" r:id="rId16"/>
    <p:sldId id="275" r:id="rId17"/>
    <p:sldId id="317" r:id="rId18"/>
    <p:sldId id="318" r:id="rId19"/>
    <p:sldId id="294" r:id="rId20"/>
    <p:sldId id="316" r:id="rId21"/>
    <p:sldId id="28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7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69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6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5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9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0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5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4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3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3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5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6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5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2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0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0941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7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76781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26626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8622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38851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81613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6119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2702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5121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34375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0429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7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73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1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5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70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96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6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734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71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0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4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6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153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7927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4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22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19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2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2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7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92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09/10/2024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042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41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0C2C5-1EEE-4B46-87CA-AB15637F7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9600" b="1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7EFE72-9B75-4F98-8F43-C9312A09E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/>
              <a:t>Professor Alexandre Luiz Zeni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48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FC6D0-F72F-4C38-BE7F-E686BF60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62500" lnSpcReduction="20000"/>
          </a:bodyPr>
          <a:lstStyle/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rgbClr val="FFC000"/>
                </a:solidFill>
              </a:rPr>
              <a:t>(</a:t>
            </a:r>
            <a:r>
              <a:rPr lang="pt-BR" sz="2300" dirty="0" err="1">
                <a:solidFill>
                  <a:srgbClr val="FFC000"/>
                </a:solidFill>
              </a:rPr>
              <a:t>Unioeste</a:t>
            </a:r>
            <a:r>
              <a:rPr lang="pt-BR" sz="2300" dirty="0">
                <a:solidFill>
                  <a:srgbClr val="FFC000"/>
                </a:solidFill>
              </a:rPr>
              <a:t>)  </a:t>
            </a:r>
            <a:r>
              <a:rPr lang="pt-BR" sz="2300" dirty="0"/>
              <a:t>Texto 1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“Por princípio da utilidade entende-se aquele princípio que aprova ou desaprova qualquer ação, segundo a tendência que tem a aumentar ou a diminuir a felicidade da pessoa cujo interesse está em jogo, ou, o que é a mesma coisa em outros termos, segundo a tendência de promover ou comprometer a referida felicidade. Digo qualquer ação, com o que tenciono dizer que isto vale não somente para qualquer ação de um indivíduo particular, mas também de qualquer ato ou medida de governo. [...] A comunidade constitui um corpo fictício, composto de pessoas individuais que se consideram como constituindo os seus membros. Qual é, nesse caso, o interesse da comunidade? A soma dos interesses dos diversos membros que integram a referida comunidade”.</a:t>
            </a:r>
          </a:p>
          <a:p>
            <a:pPr marL="3690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BENTHAM, Jeremy. Uma introdução aos princípios da moral e da legislação. São Paulo: Abril Cultural, 1974. p. 10.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 Texto 2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“Para compreendermos o valor que Mill atribui à democracia, é necessário observar com mais atenção a sua concepção de sociedade e indivíduo [...]. O governo democrático é melhor porque nele encontramos as condições que favorecem o desenvolvimento das capacidades de cada cidadão”.</a:t>
            </a:r>
          </a:p>
          <a:p>
            <a:pPr marL="3690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WEFFORT, F. (org.). Os clássicos da política 2. 3 ed. São Paulo: Ática, 1991. p. 197-98.</a:t>
            </a:r>
          </a:p>
          <a:p>
            <a:pPr marL="369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Sobre o utilitarismo e o pensamento de Bentham e Stuart Mill, é INCORRETO afirmar.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a) Para o utilitarismo clássico, o principal critério para a moralidade é o princípio da utilidade, que defende como morais as ações que promovem a felicidade e o bem-estar para o maior número de pessoas envolvidas.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b) Para os utilitaristas Bentham e Stuart Mill, uma ação é considerada moralmente correta se promove a felicidade e o bem-estar para o indivíduo, não importando suas consequências em relação ao conjunto da sociedade.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c) Utilitaristas como Bentham defendem que o papel do legislador é o de produzir leis que sejam do interesse dos indivíduos que constituem uma comunidade e que resultem na maior felicidade para o maior número deles.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d) O pensamento de Stuart Mill propõe mudanças importantes à agenda política, na medida em que reconhece que a participação política não pode ser tomada como privilégio de poucos. O Estado deverá, portanto, adotar mecanismos que garantam a institucionalização da participação mais ampliada dos cidadãos.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e) Enquanto Bentham defendia a democracia representativa como sendo uma forma de impedir que os governos imponham seus interesses aos do povo, Stuart Mill defende tal forma de governo como a melhor forma para se controlar os governantes e ao mesmo tempo aumentar a riqueza total da sociedade.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0448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FC6D0-F72F-4C38-BE7F-E686BF60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(Enem)  O edifício é circular. Os apartamentos dos prisioneiros ocupam a circunferência. Você pode chamá-los, se quiser, de celas. O apartamento do inspetor ocupa o centro; você pode chamá-lo, se quiser, de alojamento do inspetor. A moral reformada; a saúde preservada; a indústria revigorada; a instrução difundida; os encargos públicos aliviados; a economia assentada, como deve ser, sobre uma rocha; o nó górdio da Lei sobre os Pobres não cortado, mas desfeito — tudo por uma simples ideia de arquitetura!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 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BENTHAM, J. O panóptico. Belo Horizonte: Autêntica, 2008.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 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Essa é a proposta de um sistema conhecido como panóptico, um modelo que mostra o poder da disciplina nas sociedades contemporâneas, exercido preferencialmente por mecanismos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a) religiosos, que se constituem como um olho divino controlador que tudo vê.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b) ideológicos, que estabelecem limites pela alienação, impedindo a visão da dominação sofrida.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c) repressivos, que perpetuam as relações de dominação entre os homens por meio da tortura física.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d) sutis, que adestram os corpos no espaço-tempo por meio do olhar como instrumento de controle.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</a:rPr>
              <a:t>e) consensuais, que pactuam acordos com base na compreensão dos benefícios gerais de se ter as próprias ações controladas.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4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ição: 8 motivos para infidelidade que são pouco levados em consideração  - 07/01/2019 - UOL Universa">
            <a:extLst>
              <a:ext uri="{FF2B5EF4-FFF2-40B4-BE49-F238E27FC236}">
                <a16:creationId xmlns:a16="http://schemas.microsoft.com/office/drawing/2014/main" id="{E93CDB74-2C15-43B2-BD5C-ACD50D62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21" y="0"/>
            <a:ext cx="5538779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emos viver sem a mentira?">
            <a:extLst>
              <a:ext uri="{FF2B5EF4-FFF2-40B4-BE49-F238E27FC236}">
                <a16:creationId xmlns:a16="http://schemas.microsoft.com/office/drawing/2014/main" id="{C32BC059-8B13-4744-9CD3-39359A1E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929"/>
            <a:ext cx="5660094" cy="42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FB3A14D-4C3B-4975-95D2-AEFF8DD1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1" y="115613"/>
            <a:ext cx="9146380" cy="8782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>
                <a:solidFill>
                  <a:srgbClr val="FF0000"/>
                </a:solidFill>
              </a:rPr>
              <a:t>GRUPOS ÉTICOS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4AF37B-A1E7-4ED7-80BA-FE5BFB04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92" y="1032454"/>
            <a:ext cx="4416552" cy="762000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70C0"/>
                </a:solidFill>
              </a:rPr>
              <a:t>teleológica</a:t>
            </a:r>
            <a:endParaRPr lang="pt-BR" sz="40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A97201-BD95-406A-8883-9CCD3B29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2" y="1961323"/>
            <a:ext cx="4416552" cy="2743200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pt-BR" dirty="0" err="1"/>
              <a:t>Eudaimonista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Cristã;</a:t>
            </a:r>
          </a:p>
          <a:p>
            <a:endParaRPr lang="pt-BR" dirty="0"/>
          </a:p>
          <a:p>
            <a:r>
              <a:rPr lang="pt-BR" dirty="0"/>
              <a:t>Utilitarista;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4CDBE9D-C59A-44B0-848C-A310C2C8E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8348" y="1031873"/>
            <a:ext cx="6652590" cy="762000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pt-BR" sz="3600" b="1" u="sng" dirty="0">
                <a:solidFill>
                  <a:srgbClr val="00B050"/>
                </a:solidFill>
              </a:rPr>
              <a:t>DEONTOLÓGICA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D6FE48A-D309-4314-A5E0-1E3EE1CE15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8347" y="1961321"/>
            <a:ext cx="6652591" cy="4781066"/>
          </a:xfrm>
          <a:ln>
            <a:solidFill>
              <a:srgbClr val="00B0F0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pt-BR" sz="9600" b="1" dirty="0"/>
              <a:t>BOA INTENÇÃO!!!</a:t>
            </a:r>
          </a:p>
          <a:p>
            <a:r>
              <a:rPr lang="pt-BR" sz="9600" b="1" dirty="0"/>
              <a:t>Liberdade para agir;</a:t>
            </a:r>
          </a:p>
          <a:p>
            <a:r>
              <a:rPr lang="pt-BR" sz="9600" b="1" dirty="0"/>
              <a:t>Dever pelo dever </a:t>
            </a:r>
            <a:r>
              <a:rPr lang="pt-BR" sz="9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b="1" dirty="0">
                <a:sym typeface="Wingdings" panose="05000000000000000000" pitchFamily="2" charset="2"/>
              </a:rPr>
              <a:t> </a:t>
            </a:r>
            <a:r>
              <a:rPr lang="pt-BR" sz="9600" b="1" dirty="0">
                <a:solidFill>
                  <a:srgbClr val="00B0F0"/>
                </a:solidFill>
                <a:sym typeface="Wingdings" panose="05000000000000000000" pitchFamily="2" charset="2"/>
              </a:rPr>
              <a:t>Razão</a:t>
            </a:r>
            <a:r>
              <a:rPr lang="pt-BR" sz="9600" b="1" dirty="0">
                <a:sym typeface="Wingdings" panose="05000000000000000000" pitchFamily="2" charset="2"/>
              </a:rPr>
              <a:t>;</a:t>
            </a:r>
            <a:endParaRPr lang="pt-BR" sz="9600" b="1" dirty="0"/>
          </a:p>
          <a:p>
            <a:r>
              <a:rPr lang="pt-BR" sz="9600" b="1" dirty="0"/>
              <a:t>IMPERATIVOS!!!</a:t>
            </a:r>
          </a:p>
          <a:p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Imperativos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 </a:t>
            </a:r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categóricos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;</a:t>
            </a:r>
          </a:p>
          <a:p>
            <a:r>
              <a:rPr lang="pt-BR" sz="9600" b="1" dirty="0"/>
              <a:t>Princípio do Dever;</a:t>
            </a:r>
          </a:p>
          <a:p>
            <a:pPr lvl="1"/>
            <a:r>
              <a:rPr lang="pt-BR" sz="9600" dirty="0">
                <a:solidFill>
                  <a:schemeClr val="accent6">
                    <a:lumMod val="75000"/>
                  </a:schemeClr>
                </a:solidFill>
              </a:rPr>
              <a:t>Ação </a:t>
            </a:r>
            <a:r>
              <a:rPr lang="pt-BR" sz="9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Norma Universal;</a:t>
            </a:r>
          </a:p>
          <a:p>
            <a:pPr lvl="1"/>
            <a:r>
              <a:rPr lang="pt-BR" sz="9600" dirty="0">
                <a:solidFill>
                  <a:srgbClr val="FFC000"/>
                </a:solidFill>
              </a:rPr>
              <a:t>“Age de tal forma, que sua ação seja uma norma universal”;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Picture 2" descr="Kant png 5 » PNG Image">
            <a:extLst>
              <a:ext uri="{FF2B5EF4-FFF2-40B4-BE49-F238E27FC236}">
                <a16:creationId xmlns:a16="http://schemas.microsoft.com/office/drawing/2014/main" id="{FC14F1DC-C4B4-4DA2-9491-C66D37A4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76" y="2545552"/>
            <a:ext cx="1811224" cy="18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088552-B40D-4B29-BFED-A02D6A1EEDA8}"/>
              </a:ext>
            </a:extLst>
          </p:cNvPr>
          <p:cNvSpPr/>
          <p:nvPr/>
        </p:nvSpPr>
        <p:spPr>
          <a:xfrm>
            <a:off x="251792" y="5552661"/>
            <a:ext cx="4416552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CONSEQUENCIALISTAS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E2048423-C425-438F-AE86-D85CA58D082B}"/>
              </a:ext>
            </a:extLst>
          </p:cNvPr>
          <p:cNvSpPr/>
          <p:nvPr/>
        </p:nvSpPr>
        <p:spPr>
          <a:xfrm>
            <a:off x="2217752" y="4871391"/>
            <a:ext cx="484632" cy="57525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F457C46-504A-4676-91FB-71704AE9FB78}"/>
              </a:ext>
            </a:extLst>
          </p:cNvPr>
          <p:cNvSpPr/>
          <p:nvPr/>
        </p:nvSpPr>
        <p:spPr>
          <a:xfrm>
            <a:off x="9096647" y="1988959"/>
            <a:ext cx="2703442" cy="569845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INTENCIONALISTA</a:t>
            </a:r>
          </a:p>
        </p:txBody>
      </p:sp>
    </p:spTree>
    <p:extLst>
      <p:ext uri="{BB962C8B-B14F-4D97-AF65-F5344CB8AC3E}">
        <p14:creationId xmlns:p14="http://schemas.microsoft.com/office/powerpoint/2010/main" val="2596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 digital)  Princípios práticos são subjetivos, ou máximas, quando a condição é considerada pelo sujeito como verdadeira só para a sua vontade; são, por outro lado, objetivos, quando a condição é válida para a vontade de todo ser natural.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2008.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concepção ética presente no texto defende 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universalidade do dever.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maximização da utilidade.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aprovação pelo sentimento.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identificação da justa medida.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obediência à determinação divina.   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413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 TEXTO 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enchem o ânimo de admiração e veneração sempre crescentes: o céu estrelado sobre mim e a lei moral em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s/d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TEXTO II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admiro: a dura lei cobrindo-me e o estrelado céu dentro de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FONTELA, O. Kant (relido). In: Poesia completa. São Paulo: </a:t>
            </a:r>
            <a:r>
              <a:rPr lang="pt-BR" dirty="0" err="1">
                <a:solidFill>
                  <a:schemeClr val="bg1"/>
                </a:solidFill>
              </a:rPr>
              <a:t>Hedra</a:t>
            </a:r>
            <a:r>
              <a:rPr lang="pt-BR" dirty="0">
                <a:solidFill>
                  <a:schemeClr val="bg1"/>
                </a:solidFill>
              </a:rPr>
              <a:t>, 2015.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releitura realizada pela poeta inverte as seguintes ideias centrais do pensamento kantiano: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Possibilidade da liberdade e obrigação da ação.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prioridade do juízo e importância da natureza.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Necessidade da boa vontade e crítica da metafísica.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Prescindibilidade do empírico e autoridade da razão.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Interioridade da norma e fenomenalidade do mundo.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76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FC6D0-F72F-4C38-BE7F-E686BF60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(UEL)  Os filósofos Ame </a:t>
            </a:r>
            <a:r>
              <a:rPr lang="pt-BR" dirty="0" err="1"/>
              <a:t>Naess</a:t>
            </a:r>
            <a:r>
              <a:rPr lang="pt-BR" dirty="0"/>
              <a:t> e George </a:t>
            </a:r>
            <a:r>
              <a:rPr lang="pt-BR" dirty="0" err="1"/>
              <a:t>Sessions</a:t>
            </a:r>
            <a:r>
              <a:rPr lang="pt-BR" dirty="0"/>
              <a:t> propuseram, em 1984, diversos princípios para uma ética ecológica profunda, entre os quais se encontra o seguinte: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 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O bem-estar e o florescimento da vida humana e não humana na Terra têm valor em si mesmos. Esses valores são independentes da utilidade do mundo não humano para finalidades humanas.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 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Considere as seguintes afirmações: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 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I. A ética kantiana não se baseia no valor de utilidade das ações.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II. “Valor intrínseco” é um sinônimo para “valor em si mesmo”.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III. A ética utilitarista rejeita a concepção de que as ações têm valor em si mesmas.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 </a:t>
            </a:r>
          </a:p>
          <a:p>
            <a:pPr marL="3690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Está(</a:t>
            </a:r>
            <a:r>
              <a:rPr lang="pt-BR" dirty="0" err="1"/>
              <a:t>ão</a:t>
            </a:r>
            <a:r>
              <a:rPr lang="pt-BR" dirty="0"/>
              <a:t>) correta(s)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apenas I.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apenas II.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apenas III.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d) apenas I e II.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e) I, II e III.  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3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(UEL) “Duas coisas que me enchem a alma de crescente admiração e respeito: o céu estrelado sobre mim e a lei moral dentro de mim.”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Immanuel. Fundamentação da Metafísica dos Costumes. Traduzido do alemão por Paulo Quintela. Lisboa: Edições 70, 1986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partir desse fragmento, depreende-se que a ética de Kant se fundamenta na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instituição de dentro para fora a partir da razão humana, que é capaz de criar regras para a própria conduta.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razão prático-teleológica, no sentido da busca de todas as coisas por um bem, cuja finalidade encontra-se no mundo externo.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compreensão do dever como uma heteronomia, que é uma norma vinda de fora para dentro a partir das Escrituras ou dos ensinamentos religiosos.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transcendência, dado que o fundamento de sua proposta ética não é a realidade empírica do mundo nem as condutas ou as relações humanas, mas sim o mundo inteligível.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concepção de ideia perfeita, boa e justa, que organiza a sociedade e dirige a conduta humana.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3627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3BD87-B8A2-49A1-8412-3B87C1E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800" dirty="0">
                <a:effectLst/>
              </a:rPr>
              <a:t>(UNIOESTE) “Ora, propondo-me publicar, um dia, uma Metafísica dos costumes, faço-a preceder deste opúsculo que lhe serve de fundamentação. Decerto não há, um rigor, outro fundamento em que da possa assentar, de não seja a Crítica de uma razão pura prática, do mesmo modo que, para fundamentar a Metafísica, se requer a Crítica da razão pura especulativa por mim já publicada. Mas, em parte, a primeira destas Críticas não é de tão extrema necessidade como a segunda, porque em matéria moral a razão humana, mesmo entre o comum dos mortais, pode ser facilmente levada a alto grau de exatidão e de perfeição, ao passo que no seu uso teorético, mas puro, da é totalmente dialética; e, em parte, no que concerne à Crítica de uma razão pura prática, para que ela seja completa, reputo imprescindível que se mostre ao mesmo tempo a unidade da razão prática e da razão especulativa num princípio comum; pois que, em última instância, só pode haver uma e a mesma razão, e só na aplicação desta há lugar para distinções. Ora, não me seria possível aqui realizar um trabalho tão esmiuçado e completo, sem introduzir considerações de ordem inteiramente diferente e sem lançar a confusão no ânimo do leitor. Por isso, em vez de dar a este livrinho o título de Crítica da razão pura prática, denominei-o Fundamentação da Metafísica dos costumes.”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(Kant, </a:t>
            </a:r>
            <a:r>
              <a:rPr lang="pt-BR" sz="1800" i="1" dirty="0">
                <a:effectLst/>
              </a:rPr>
              <a:t>Fundamentação da metafísica dos costumes</a:t>
            </a:r>
            <a:r>
              <a:rPr lang="pt-BR" sz="1800" dirty="0">
                <a:effectLst/>
              </a:rPr>
              <a:t>, 1785)</a:t>
            </a:r>
          </a:p>
          <a:p>
            <a:pPr marL="0" indent="0" algn="just">
              <a:buNone/>
            </a:pPr>
            <a:r>
              <a:rPr lang="pt-BR" sz="1800" i="1" dirty="0">
                <a:effectLst/>
              </a:rPr>
              <a:t> </a:t>
            </a:r>
            <a:r>
              <a:rPr lang="pt-BR" sz="1800" dirty="0">
                <a:effectLst/>
              </a:rPr>
              <a:t>Sobre a filosofia moral de Kant, é correto afirmar que: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a) Kant pretende construir uma filosofia moral particularista que parte da conduta e da ação individual.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b) A proposta kantiana de ética passa pelo conceito de imperativo categórico que pode ser reduzido na seguinte assertiva: age de tal forma, que a máxima de sua ação possa ser universal.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c) Kant usava suas concepções éticas para justificar as dominações políticas dos povos não europeus.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d) A ética kantiana é relativista, como a dos sofistas combatidos por Sócrates na antiguidade clássica.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e) O que constitui o bem de uma vontade boa e aquilo que ela efetivamente alcança. 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58439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4E39-66B3-48E7-8905-5685B711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Tamo Junto Sticker by O Boticário for iOS &amp; Android | GIPHY">
            <a:extLst>
              <a:ext uri="{FF2B5EF4-FFF2-40B4-BE49-F238E27FC236}">
                <a16:creationId xmlns:a16="http://schemas.microsoft.com/office/drawing/2014/main" id="{66553E04-21AB-4CFB-9E73-1E3E073C4C3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46" y="211506"/>
            <a:ext cx="5684882" cy="57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8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80DA9-2FB2-4B78-AF20-52DB9300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F5355CC-AD9A-418C-A559-46F4E976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33015"/>
          </a:xfrm>
        </p:spPr>
      </p:pic>
    </p:spTree>
    <p:extLst>
      <p:ext uri="{BB962C8B-B14F-4D97-AF65-F5344CB8AC3E}">
        <p14:creationId xmlns:p14="http://schemas.microsoft.com/office/powerpoint/2010/main" val="38167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55E6D-AC7E-4836-903A-ECD96727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7263A-6B5C-4326-A182-E8999336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Biografia de Jeremy Bentham - eBiografia">
            <a:extLst>
              <a:ext uri="{FF2B5EF4-FFF2-40B4-BE49-F238E27FC236}">
                <a16:creationId xmlns:a16="http://schemas.microsoft.com/office/drawing/2014/main" id="{99CC223E-2D83-4D64-8204-632AB33B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8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9F428-B93E-48E6-A6F2-D8A74C13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O famoso dilema do trem que vai dizer qual tipo de raciocínio você ...">
            <a:extLst>
              <a:ext uri="{FF2B5EF4-FFF2-40B4-BE49-F238E27FC236}">
                <a16:creationId xmlns:a16="http://schemas.microsoft.com/office/drawing/2014/main" id="{5138B16D-888A-49A4-8116-9AA826C0C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4" y="3476709"/>
            <a:ext cx="5537031" cy="29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 Poço: Resenha e reflexões de um filme que tem muito a dizer">
            <a:extLst>
              <a:ext uri="{FF2B5EF4-FFF2-40B4-BE49-F238E27FC236}">
                <a16:creationId xmlns:a16="http://schemas.microsoft.com/office/drawing/2014/main" id="{8B868F1D-CE24-4E33-8A25-A9709F05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88" y="474350"/>
            <a:ext cx="6096001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DC4BD-BF1C-478C-9262-9EB399E4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63029"/>
            <a:ext cx="10353762" cy="970450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pt-BR" sz="7200" u="sng" dirty="0">
                <a:solidFill>
                  <a:srgbClr val="FF3300"/>
                </a:solidFill>
                <a:latin typeface="Algerian" panose="04020705040A02060702" pitchFamily="82" charset="0"/>
              </a:rPr>
              <a:t>UTILITARISMO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D0984D-BAD8-4D5E-9476-4162082B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07" y="1393367"/>
            <a:ext cx="10353762" cy="526311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Jeremy </a:t>
            </a:r>
            <a:r>
              <a:rPr lang="pt-BR" sz="2800" dirty="0" err="1">
                <a:solidFill>
                  <a:srgbClr val="FFFF00"/>
                </a:solidFill>
              </a:rPr>
              <a:t>Benthan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  <a:r>
              <a:rPr lang="pt-BR" sz="2800" dirty="0">
                <a:solidFill>
                  <a:srgbClr val="00B0F0"/>
                </a:solidFill>
              </a:rPr>
              <a:t>(1748 – 1832)</a:t>
            </a:r>
            <a:r>
              <a:rPr lang="pt-BR" sz="2800" dirty="0">
                <a:solidFill>
                  <a:srgbClr val="FFFF00"/>
                </a:solidFill>
              </a:rPr>
              <a:t>;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FF00"/>
                </a:solidFill>
              </a:rPr>
              <a:t>Nova perspectiva ética </a:t>
            </a:r>
            <a:r>
              <a:rPr lang="pt-BR" sz="2800" b="1" dirty="0">
                <a:solidFill>
                  <a:srgbClr val="00B0F0"/>
                </a:solidFill>
              </a:rPr>
              <a:t>(utilitarista)</a:t>
            </a:r>
            <a:r>
              <a:rPr lang="pt-BR" sz="2800" b="1" dirty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pt-BR" sz="2400" dirty="0"/>
              <a:t>Teleológica;</a:t>
            </a:r>
          </a:p>
          <a:p>
            <a:pPr lvl="1"/>
            <a:r>
              <a:rPr lang="pt-BR" sz="2400" dirty="0"/>
              <a:t>Princípio do MAX-MIN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...           </a:t>
            </a:r>
            <a:r>
              <a:rPr lang="pt-BR" sz="2400" b="1" u="sng" dirty="0">
                <a:sym typeface="Wingdings" panose="05000000000000000000" pitchFamily="2" charset="2"/>
              </a:rPr>
              <a:t>Prazer </a:t>
            </a:r>
            <a:r>
              <a:rPr lang="pt-BR" sz="2400" dirty="0">
                <a:sym typeface="Wingdings" panose="05000000000000000000" pitchFamily="2" charset="2"/>
              </a:rPr>
              <a:t>-           </a:t>
            </a:r>
            <a:r>
              <a:rPr lang="pt-BR" sz="2400" b="1" u="sng" dirty="0">
                <a:sym typeface="Wingdings" panose="05000000000000000000" pitchFamily="2" charset="2"/>
              </a:rPr>
              <a:t>Dor</a:t>
            </a:r>
            <a:r>
              <a:rPr lang="pt-BR" sz="2400" dirty="0">
                <a:sym typeface="Wingdings" panose="05000000000000000000" pitchFamily="2" charset="2"/>
              </a:rPr>
              <a:t>; </a:t>
            </a:r>
          </a:p>
          <a:p>
            <a:pPr lvl="2"/>
            <a:r>
              <a:rPr lang="pt-BR" sz="2000" dirty="0">
                <a:solidFill>
                  <a:srgbClr val="FFC000"/>
                </a:solidFill>
                <a:sym typeface="Wingdings" panose="05000000000000000000" pitchFamily="2" charset="2"/>
              </a:rPr>
              <a:t>Ação Quantitativa.</a:t>
            </a:r>
          </a:p>
          <a:p>
            <a:pPr lvl="2"/>
            <a:r>
              <a:rPr lang="pt-BR" sz="2000" dirty="0">
                <a:solidFill>
                  <a:srgbClr val="FFC000"/>
                </a:solidFill>
                <a:sym typeface="Wingdings" panose="05000000000000000000" pitchFamily="2" charset="2"/>
              </a:rPr>
              <a:t>Duração e Intensidade dos prazeres;</a:t>
            </a:r>
          </a:p>
          <a:p>
            <a:pPr lvl="1"/>
            <a:endParaRPr lang="pt-BR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r>
              <a:rPr lang="pt-BR" sz="2400" dirty="0">
                <a:solidFill>
                  <a:srgbClr val="FFFF00"/>
                </a:solidFill>
                <a:sym typeface="Wingdings" panose="05000000000000000000" pitchFamily="2" charset="2"/>
              </a:rPr>
              <a:t>Influenciou John Stuart Mill;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E364722D-5EBC-47CA-9BB8-A351D89DC569}"/>
              </a:ext>
            </a:extLst>
          </p:cNvPr>
          <p:cNvSpPr/>
          <p:nvPr/>
        </p:nvSpPr>
        <p:spPr>
          <a:xfrm rot="10800000">
            <a:off x="5135993" y="3568702"/>
            <a:ext cx="463826" cy="554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2CF55E7-47A5-4797-A8C9-C884DE97FE67}"/>
              </a:ext>
            </a:extLst>
          </p:cNvPr>
          <p:cNvSpPr/>
          <p:nvPr/>
        </p:nvSpPr>
        <p:spPr>
          <a:xfrm>
            <a:off x="6968182" y="3607331"/>
            <a:ext cx="484632" cy="55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No human rights without God | openDemocracy">
            <a:extLst>
              <a:ext uri="{FF2B5EF4-FFF2-40B4-BE49-F238E27FC236}">
                <a16:creationId xmlns:a16="http://schemas.microsoft.com/office/drawing/2014/main" id="{F66B6D3F-5128-4589-A275-C431F758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11" y="3056033"/>
            <a:ext cx="29337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7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766B3-DDAA-4ECD-9986-D8E16FE2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5775"/>
            <a:ext cx="10353762" cy="9704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pt-BR" sz="6000" u="sng" dirty="0">
                <a:solidFill>
                  <a:srgbClr val="FF0000"/>
                </a:solidFill>
              </a:rPr>
              <a:t>PANÓPTICO</a:t>
            </a:r>
            <a:r>
              <a:rPr lang="pt-BR" sz="6000" dirty="0">
                <a:solidFill>
                  <a:srgbClr val="FF0000"/>
                </a:solidFill>
              </a:rPr>
              <a:t> </a:t>
            </a:r>
            <a:r>
              <a:rPr lang="pt-BR" sz="6000" u="sng" dirty="0">
                <a:solidFill>
                  <a:srgbClr val="FF0000"/>
                </a:solidFill>
              </a:rPr>
              <a:t>DE</a:t>
            </a:r>
            <a:r>
              <a:rPr lang="pt-BR" sz="6000" dirty="0">
                <a:solidFill>
                  <a:srgbClr val="FF0000"/>
                </a:solidFill>
              </a:rPr>
              <a:t> </a:t>
            </a:r>
            <a:r>
              <a:rPr lang="pt-BR" sz="6000" u="sng" dirty="0">
                <a:solidFill>
                  <a:srgbClr val="FF0000"/>
                </a:solidFill>
              </a:rPr>
              <a:t>BENTHAN</a:t>
            </a:r>
          </a:p>
        </p:txBody>
      </p:sp>
      <p:pic>
        <p:nvPicPr>
          <p:cNvPr id="2050" name="Picture 2" descr="Rumar À Direita: Panóptico">
            <a:extLst>
              <a:ext uri="{FF2B5EF4-FFF2-40B4-BE49-F238E27FC236}">
                <a16:creationId xmlns:a16="http://schemas.microsoft.com/office/drawing/2014/main" id="{D26A24B5-AC6E-48A5-A7B9-5FCA85F8C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1" y="1407772"/>
            <a:ext cx="7676707" cy="50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nopticon foucault | Museum of curiosity, Prison, Concept art">
            <a:extLst>
              <a:ext uri="{FF2B5EF4-FFF2-40B4-BE49-F238E27FC236}">
                <a16:creationId xmlns:a16="http://schemas.microsoft.com/office/drawing/2014/main" id="{2A5C5429-5B03-4407-ABC4-01D33B61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36" y="3709207"/>
            <a:ext cx="2148440" cy="30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 Panóptico de Foucault em Vigiar e Punir ⋆ Universo da Filosofia">
            <a:extLst>
              <a:ext uri="{FF2B5EF4-FFF2-40B4-BE49-F238E27FC236}">
                <a16:creationId xmlns:a16="http://schemas.microsoft.com/office/drawing/2014/main" id="{831F2142-E891-4EC8-8452-7921B718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26" y="1213411"/>
            <a:ext cx="4084028" cy="23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766B3-DDAA-4ECD-9986-D8E16FE2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5775"/>
            <a:ext cx="10353762" cy="9704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pt-BR" sz="6000" u="sng" dirty="0">
                <a:solidFill>
                  <a:srgbClr val="FF0000"/>
                </a:solidFill>
              </a:rPr>
              <a:t>PANÓPTICO</a:t>
            </a:r>
            <a:r>
              <a:rPr lang="pt-BR" sz="6000" dirty="0">
                <a:solidFill>
                  <a:srgbClr val="FF0000"/>
                </a:solidFill>
              </a:rPr>
              <a:t> </a:t>
            </a:r>
            <a:r>
              <a:rPr lang="pt-BR" sz="6000" u="sng" dirty="0">
                <a:solidFill>
                  <a:srgbClr val="FF0000"/>
                </a:solidFill>
              </a:rPr>
              <a:t>DE</a:t>
            </a:r>
            <a:r>
              <a:rPr lang="pt-BR" sz="6000" dirty="0">
                <a:solidFill>
                  <a:srgbClr val="FF0000"/>
                </a:solidFill>
              </a:rPr>
              <a:t> </a:t>
            </a:r>
            <a:r>
              <a:rPr lang="pt-BR" sz="6000" u="sng" dirty="0">
                <a:solidFill>
                  <a:srgbClr val="FF0000"/>
                </a:solidFill>
              </a:rPr>
              <a:t>BENTHAN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1018B-6EC7-4E64-B2D9-1CB9E16D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29776"/>
          </a:xfrm>
        </p:spPr>
        <p:txBody>
          <a:bodyPr/>
          <a:lstStyle/>
          <a:p>
            <a:r>
              <a:rPr lang="pt-BR" sz="2800" b="1" dirty="0"/>
              <a:t>Felicidade geral: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Obediência ao Estado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Desobediência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Insegurança;</a:t>
            </a:r>
          </a:p>
          <a:p>
            <a:r>
              <a:rPr lang="pt-BR" sz="2800" b="1" dirty="0">
                <a:sym typeface="Wingdings" panose="05000000000000000000" pitchFamily="2" charset="2"/>
              </a:rPr>
              <a:t>Princípio da vigilância e fiscalização: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  <a:sym typeface="Wingdings" panose="05000000000000000000" pitchFamily="2" charset="2"/>
              </a:rPr>
              <a:t>Observar no cotidiano;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  <a:sym typeface="Wingdings" panose="05000000000000000000" pitchFamily="2" charset="2"/>
              </a:rPr>
              <a:t>Cidadão observados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Bom comportamento;</a:t>
            </a:r>
          </a:p>
          <a:p>
            <a:r>
              <a:rPr lang="pt-BR" sz="2800" b="1" dirty="0">
                <a:sym typeface="Wingdings" panose="05000000000000000000" pitchFamily="2" charset="2"/>
              </a:rPr>
              <a:t>Ética utilitarista: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  <a:sym typeface="Wingdings" panose="05000000000000000000" pitchFamily="2" charset="2"/>
              </a:rPr>
              <a:t>Moralmente correta;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  <a:sym typeface="Wingdings" panose="05000000000000000000" pitchFamily="2" charset="2"/>
              </a:rPr>
              <a:t>Vigiar é melhor do que punir;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  <a:sym typeface="Wingdings" panose="05000000000000000000" pitchFamily="2" charset="2"/>
              </a:rPr>
              <a:t>Segurança e produtividade;</a:t>
            </a:r>
            <a:endParaRPr lang="pt-BR" sz="2400" dirty="0">
              <a:solidFill>
                <a:srgbClr val="FFC000"/>
              </a:solidFill>
            </a:endParaRPr>
          </a:p>
          <a:p>
            <a:pPr lvl="1"/>
            <a:endParaRPr lang="pt-BR" dirty="0"/>
          </a:p>
        </p:txBody>
      </p:sp>
      <p:pic>
        <p:nvPicPr>
          <p:cNvPr id="3074" name="Picture 2" descr="Panóptico - Planeta Prisão!!!!! Controle Total!!!! - YouTube">
            <a:extLst>
              <a:ext uri="{FF2B5EF4-FFF2-40B4-BE49-F238E27FC236}">
                <a16:creationId xmlns:a16="http://schemas.microsoft.com/office/drawing/2014/main" id="{EAF3DB92-9F33-4A50-B7E5-1296082E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4330976"/>
            <a:ext cx="4492487" cy="25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63C0-38A1-4458-BB3B-BF908F7B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1B9EFC-A52E-492A-B6E1-AEC6A6F67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281" y="1488281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90261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FC6D0-F72F-4C38-BE7F-E686BF60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rgbClr val="FFC000"/>
                </a:solidFill>
              </a:rPr>
              <a:t>(Enem)  </a:t>
            </a:r>
            <a:r>
              <a:rPr lang="pt-BR" sz="2800" dirty="0"/>
              <a:t>A moralidade, Bentham exortava, não é uma questão de agradar a Deus, muito menos de fidelidade a regras abstratas. A moralidade é a tentativa de criar a maior quantidade de felicidade possível neste mundo. Ao decidir o que fazer, deveríamos, portanto, perguntar qual curso de conduta promoveria a maior quantidade de felicidade para todos aqueles que serão afetados.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RACHELS. J. Os elementos da filosofia moral, Barueri-SP; Manole. 2006.</a:t>
            </a:r>
          </a:p>
          <a:p>
            <a:pPr marL="36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 Os parâmetros da ação indicados no texto estão em conformidade com uma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a) fundamentação científica de viés positivista.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b) convenção social de orientação normativa.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c) transgressão comportamental religiosa.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d) racionalidade de caráter pragmático.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/>
              <a:t>e) inclinação de natureza passional.  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08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3.xml><?xml version="1.0" encoding="utf-8"?>
<a:theme xmlns:a="http://schemas.openxmlformats.org/drawingml/2006/main" name="1_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2008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Algerian</vt:lpstr>
      <vt:lpstr>Arial</vt:lpstr>
      <vt:lpstr>Bookman Old Style</vt:lpstr>
      <vt:lpstr>Calisto MT</vt:lpstr>
      <vt:lpstr>Consolas</vt:lpstr>
      <vt:lpstr>Corbel</vt:lpstr>
      <vt:lpstr>Rockwell</vt:lpstr>
      <vt:lpstr>Trebuchet MS</vt:lpstr>
      <vt:lpstr>Wingdings 2</vt:lpstr>
      <vt:lpstr>Ardósia</vt:lpstr>
      <vt:lpstr>Quadro 16x9</vt:lpstr>
      <vt:lpstr>1_Quadro 16x9</vt:lpstr>
      <vt:lpstr>1_Damask</vt:lpstr>
      <vt:lpstr>FILOSOFIA</vt:lpstr>
      <vt:lpstr>Apresentação do PowerPoint</vt:lpstr>
      <vt:lpstr>Apresentação do PowerPoint</vt:lpstr>
      <vt:lpstr>Apresentação do PowerPoint</vt:lpstr>
      <vt:lpstr>UTILITARISMO</vt:lpstr>
      <vt:lpstr>PANÓPTICO DE BENTHAN</vt:lpstr>
      <vt:lpstr>PANÓPTICO DE BENTHAN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GRUPOS 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Zeni Zeni</cp:lastModifiedBy>
  <cp:revision>67</cp:revision>
  <dcterms:created xsi:type="dcterms:W3CDTF">2018-05-21T19:01:23Z</dcterms:created>
  <dcterms:modified xsi:type="dcterms:W3CDTF">2024-10-10T01:22:59Z</dcterms:modified>
</cp:coreProperties>
</file>